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0"/>
  </p:notesMasterIdLst>
  <p:sldIdLst>
    <p:sldId id="256" r:id="rId5"/>
    <p:sldId id="257" r:id="rId6"/>
    <p:sldId id="260" r:id="rId7"/>
    <p:sldId id="261" r:id="rId8"/>
    <p:sldId id="262" r:id="rId9"/>
    <p:sldId id="263" r:id="rId10"/>
    <p:sldId id="258" r:id="rId11"/>
    <p:sldId id="264" r:id="rId12"/>
    <p:sldId id="278" r:id="rId13"/>
    <p:sldId id="279" r:id="rId14"/>
    <p:sldId id="267" r:id="rId15"/>
    <p:sldId id="268" r:id="rId16"/>
    <p:sldId id="269" r:id="rId17"/>
    <p:sldId id="270" r:id="rId18"/>
    <p:sldId id="272" r:id="rId19"/>
    <p:sldId id="281" r:id="rId20"/>
    <p:sldId id="282" r:id="rId21"/>
    <p:sldId id="283" r:id="rId22"/>
    <p:sldId id="284" r:id="rId23"/>
    <p:sldId id="285" r:id="rId24"/>
    <p:sldId id="286" r:id="rId25"/>
    <p:sldId id="274" r:id="rId26"/>
    <p:sldId id="275" r:id="rId27"/>
    <p:sldId id="276" r:id="rId28"/>
    <p:sldId id="277" r:id="rId2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0" autoAdjust="0"/>
    <p:restoredTop sz="95199" autoAdjust="0"/>
  </p:normalViewPr>
  <p:slideViewPr>
    <p:cSldViewPr snapToGrid="0" snapToObjects="1" showGuides="1">
      <p:cViewPr>
        <p:scale>
          <a:sx n="91" d="100"/>
          <a:sy n="91" d="100"/>
        </p:scale>
        <p:origin x="1216" y="82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9:08:29.28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37,'92'0,"1"0,-14 0,4 0,3 0,-9 0,2 0,2 0,1 0,5 0,1 0,1 0,1 0,2 0,1 0,0 0,-1 0,-1 1,-1-1,1 0,1-1,4 1,2 0,-1-1,1 0,-2-1,0 0,0-1,-1 1,-3-1,-1 1,-1-1,1 1,-4-1,1 1,-1-1,0 1,-1 0,0 1,0 0,0 0,1 0,0 1,-1 1,0-1,-2 0,0 0,0 0,-2 0,-2 0,-1 0,-1 0,-2 0,12 0,-2 0,-4 0,-11 0,-3 0,-3 0,14 0,-8 0,26 0,-30 0,-22 0,-4 0,-2 0,-2 0,-2 0,0 0,-1 0,3 0,2 0,1 0,-4 0,-8 0,-7 0,-6 0,-1 0,3 0,4 0,2 0,-5 0,-6 0,10 0,-7 0,13 0,-10 0,-2 0,-1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9:09:19.8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1 142,'54'0,"-1"0,12 0,3 0,11 0,4 0,0 0,0 0,-5 0,-3 0,-9 0,-3 0,-8 0,-3 0,43-5,-11-4,-4-6,4-2,-1 2,0 2,-8 5,-7 3,-15 2,-14 3,-12-2,1 0,13-1,17-3,17 3,7-4,-6 0,-8 2,-14 2,-6 0,3-1,4 1,9 0,4 3,4 0,-2 0,-5 0,-7 0,-5 0,0 0,-1 0,1 0,-2 0,-3 0,-2 0,-4 0,-2 0,-4 0,-4 0,-1 0,0 0,5 0,7 0,6 0,8 0,7 0,9 0,5 0,5 0,6 0,1 0,-2 0,-12 0,-16 0,-12 0,-10 0,-3 0,1 0,-1 0,-2 0,-1 0,0 0,3 0,8 0,8 0,3 0,8 0,-1 0,-2 0,-2 0,-4 0,-1 0,1 3,-4 0,-9 3,-9 0,-8-2,0 4,6 1,5 1,1-1,-3-1,-3-3,-4-1,-1-2,-1-1,-4-1,-2 0,-3 1,12 4,1 0,15 3,-6-2,-6-2,-10-1,-10 0,-5 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9:10:16.48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1 204,'53'0,"0"0,1 0,0 0,3 0,-2 0,40 0,-15 0,-19 0,-3 0,4 0,8-4,10-3,6 0,3-3,-2 5,-6 0,-5-2,-6 2,-11 1,-15-2,-14 3,-10 1,-7-2,3 0,17-5,26-4,23-2,16-2,-3 3,-6 2,-2 3,1 0,5 1,1 2,-5-1,-10 2,-9 1,-9 2,-5 2,-6 0,-4 0,-9 0,-8 0,-9 0,-7 0,-3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9:11:23.4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61,'100'0,"-46"0,2 0,7 0,0 0,2 0,-2 0,-6 0,-3 0,42 0,-17 0,-9 0,7 0,7-1,4-3,-2 0,-7-2,-10 0,-7 3,-15-1,-13 3,-11 1,-9 0,0 0,6-4,-2 0,8-2,-7 1,-1 0,-5 1,-2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9:11:25.9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62,'79'0,"-1"0,6 0,4 0,-14 0,2 0,2 0,2 0,1 0,-1 0,-5 0,-2 0,-1 0,1 0,0 0,-2 0,28 0,-2 0,-1 0,0 0,2 0,0 0,0 0,-1 0,-7 1,-2-2,-9 0,-1-2,-8 1,-1-1,-8-1,0-1,-1-2,-1 1,-2 2,-3-1,43-5,-21 4,-25 3,-18 1,-14 2,-5 0,11 0,23 0,38 0,-29 0,2 0,2 0,-1 0,-7 0,-3 0,19 0,-28 0,-19 0,-9 0,5 0,-4 0,8 0,-5 0,-1 0,0 0,1 0,1 0,-1 0,-2 0,1 0,0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9:12:11.23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69,'63'-2,"0"0,5 0,2 1,18 1,3 0,2 0,2 0,-1 0,1 0,4 0,2 0,-33 0,1 0,0 0,4 0,0 0,1 0,1 0,0 0,1 0,-1 0,-1 0,0 0,27 0,-4 0,-10-1,-5-2,-10 1,-3 0,-7 0,-1-1,-2 0,-1-1,-3 2,0 0,-4-1,-2 1,35-2,-3 4,1-3,8-2,5 1,-12 0,-20 4,-19 0,-18 0,-11 0,-4 0,14-5,1 3,14-3,-12 4,-8 1,-9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9:12:12.63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0,'83'0,"-1"0,-4 0,-1 0,-6 0,-2 0,-7 0,-4 0,37 0,-28 0,-27 0,-8 0,9 0,14 0,13 0,0 0,-14 0,-18 0,-13 0,-13 0,-3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7T19:12:52.73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1,'62'0,"-1"0,13 0,2 0,6 0,3 0,11 0,4 0,-29 0,2 0,0 0,0 0,1 0,0 0,0 0,-1 0,0 0,-3 0,0 0,-3 0,24 0,-2 0,-7 0,-1 0,-9 2,-1 0,-7 0,-1 0,-3 0,-1 1,-3-1,-1-1,1-1,0 0,2 1,-2 1,-1 0,-1 0,-2 0,-2 0,33 5,-12-3,-14 3,-6-1,1 1,-7-1,-1 0,-4 0,-4-2,-5-2,-8-2,-4 0,-3 0,1 0,2 0,-4 2,0-1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56004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Walid-Alakk/IBM-Data-Analyst-Capstone/blob/main/9-%20IBM%20Data%20Analyst%20Capstone%20Dashboard.pd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customXml" Target="../ink/ink45.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customXml" Target="../ink/ink4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940810"/>
            <a:ext cx="4635874" cy="2226171"/>
          </a:xfrm>
        </p:spPr>
        <p:txBody>
          <a:bodyPr anchor="ctr">
            <a:normAutofit fontScale="90000"/>
          </a:bodyPr>
          <a:lstStyle/>
          <a:p>
            <a:br>
              <a:rPr lang="en-US" dirty="0">
                <a:effectLst/>
                <a:latin typeface="Courier" panose="02070309020205020404" pitchFamily="49" charset="0"/>
              </a:rPr>
            </a:br>
            <a:br>
              <a:rPr lang="en-US" dirty="0">
                <a:effectLst/>
                <a:latin typeface="Courier" panose="02070309020205020404" pitchFamily="49" charset="0"/>
              </a:rPr>
            </a:br>
            <a:r>
              <a:rPr lang="en-US" dirty="0">
                <a:effectLst/>
                <a:latin typeface="Courier" panose="02070309020205020404" pitchFamily="49" charset="0"/>
              </a:rPr>
              <a:t> </a:t>
            </a:r>
            <a:r>
              <a:rPr lang="en-US" b="1" dirty="0">
                <a:effectLst/>
                <a:latin typeface="Courier" panose="02070309020205020404" pitchFamily="49" charset="0"/>
              </a:rPr>
              <a:t>STACK OVERFLOW DEVELOPER SURVEY 2019</a:t>
            </a:r>
            <a:endParaRPr lang="en-US" dirty="0">
              <a:effectLst/>
              <a:latin typeface="Courier" panose="02070309020205020404" pitchFamily="49" charset="0"/>
            </a:endParaRP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560007"/>
            <a:ext cx="5181600" cy="2616956"/>
          </a:xfrm>
        </p:spPr>
        <p:txBody>
          <a:bodyPr>
            <a:normAutofit/>
          </a:bodyPr>
          <a:lstStyle/>
          <a:p>
            <a:pPr marL="0" indent="0">
              <a:buNone/>
            </a:pPr>
            <a:r>
              <a:rPr lang="en-US" dirty="0"/>
              <a:t>Name: Walid </a:t>
            </a:r>
            <a:r>
              <a:rPr lang="en-US" dirty="0" err="1"/>
              <a:t>Alakk</a:t>
            </a:r>
            <a:endParaRPr lang="en-US" dirty="0"/>
          </a:p>
          <a:p>
            <a:pPr marL="0" indent="0">
              <a:buNone/>
            </a:pPr>
            <a:r>
              <a:rPr lang="en-US" dirty="0"/>
              <a:t>Date : 17-July-2024</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fontScale="55000" lnSpcReduction="20000"/>
          </a:bodyPr>
          <a:lstStyle/>
          <a:p>
            <a:pPr marL="0" indent="0">
              <a:buNone/>
            </a:pPr>
            <a:r>
              <a:rPr lang="en-US" dirty="0"/>
              <a:t>Findings</a:t>
            </a:r>
          </a:p>
          <a:p>
            <a:pPr marL="0" indent="0">
              <a:buNone/>
            </a:pPr>
            <a:endParaRPr lang="en-US" dirty="0"/>
          </a:p>
          <a:p>
            <a:r>
              <a:rPr lang="en-US" b="1" dirty="0">
                <a:highlight>
                  <a:srgbClr val="FFFF00"/>
                </a:highlight>
              </a:rPr>
              <a:t>Current Database Usage</a:t>
            </a:r>
            <a:r>
              <a:rPr lang="en-US" dirty="0">
                <a:highlight>
                  <a:srgbClr val="FFFF00"/>
                </a:highlight>
              </a:rPr>
              <a:t>:</a:t>
            </a:r>
          </a:p>
          <a:p>
            <a:pPr>
              <a:buFont typeface="Arial" panose="020B0604020202020204" pitchFamily="34" charset="0"/>
              <a:buChar char="•"/>
            </a:pPr>
            <a:r>
              <a:rPr lang="en-US" b="1" dirty="0"/>
              <a:t>MySQL</a:t>
            </a:r>
            <a:r>
              <a:rPr lang="en-US" dirty="0"/>
              <a:t> is the most widely used database, followed by </a:t>
            </a:r>
            <a:r>
              <a:rPr lang="en-US" b="1" dirty="0"/>
              <a:t>Microsoft SQL Server</a:t>
            </a:r>
            <a:r>
              <a:rPr lang="en-US" dirty="0"/>
              <a:t> and </a:t>
            </a:r>
            <a:r>
              <a:rPr lang="en-US" b="1" dirty="0"/>
              <a:t>PostgreSQL</a:t>
            </a:r>
            <a:r>
              <a:rPr lang="en-US" dirty="0"/>
              <a:t>.</a:t>
            </a:r>
          </a:p>
          <a:p>
            <a:pPr>
              <a:buFont typeface="Arial" panose="020B0604020202020204" pitchFamily="34" charset="0"/>
              <a:buChar char="•"/>
            </a:pPr>
            <a:r>
              <a:rPr lang="en-US" b="1" dirty="0"/>
              <a:t>MongoDB</a:t>
            </a:r>
            <a:r>
              <a:rPr lang="en-US" dirty="0"/>
              <a:t> and </a:t>
            </a:r>
            <a:r>
              <a:rPr lang="en-US" b="1" dirty="0"/>
              <a:t>Elasticsearch</a:t>
            </a:r>
            <a:r>
              <a:rPr lang="en-US" dirty="0"/>
              <a:t> are also popular choices among developers.</a:t>
            </a:r>
          </a:p>
          <a:p>
            <a:r>
              <a:rPr lang="en-US" b="1" dirty="0">
                <a:highlight>
                  <a:srgbClr val="FFFF00"/>
                </a:highlight>
              </a:rPr>
              <a:t>Future Database Trends</a:t>
            </a:r>
            <a:r>
              <a:rPr lang="en-US" dirty="0">
                <a:highlight>
                  <a:srgbClr val="FFFF00"/>
                </a:highlight>
              </a:rPr>
              <a:t>:</a:t>
            </a:r>
          </a:p>
          <a:p>
            <a:pPr>
              <a:buFont typeface="Arial" panose="020B0604020202020204" pitchFamily="34" charset="0"/>
              <a:buChar char="•"/>
            </a:pPr>
            <a:r>
              <a:rPr lang="en-US" b="1" dirty="0"/>
              <a:t>PostgreSQL</a:t>
            </a:r>
            <a:r>
              <a:rPr lang="en-US" dirty="0"/>
              <a:t> is the top database respondents wish to learn next year.</a:t>
            </a:r>
          </a:p>
          <a:p>
            <a:pPr>
              <a:buFont typeface="Arial" panose="020B0604020202020204" pitchFamily="34" charset="0"/>
              <a:buChar char="•"/>
            </a:pPr>
            <a:r>
              <a:rPr lang="en-US" b="1" dirty="0"/>
              <a:t>MongoDB</a:t>
            </a:r>
            <a:r>
              <a:rPr lang="en-US" dirty="0"/>
              <a:t> and </a:t>
            </a:r>
            <a:r>
              <a:rPr lang="en-US" b="1" dirty="0"/>
              <a:t>Redis</a:t>
            </a:r>
            <a:r>
              <a:rPr lang="en-US" dirty="0"/>
              <a:t> are highly desired for future learning, indicating their growing importance.</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fontScale="55000" lnSpcReduction="20000"/>
          </a:bodyPr>
          <a:lstStyle/>
          <a:p>
            <a:pPr marL="0" indent="0">
              <a:buNone/>
            </a:pPr>
            <a:r>
              <a:rPr lang="en-US" dirty="0"/>
              <a:t>Implications</a:t>
            </a:r>
          </a:p>
          <a:p>
            <a:pPr marL="0" indent="0">
              <a:buNone/>
            </a:pPr>
            <a:endParaRPr lang="en-US" dirty="0"/>
          </a:p>
          <a:p>
            <a:r>
              <a:rPr lang="en-US" b="1" dirty="0">
                <a:highlight>
                  <a:srgbClr val="FFFF00"/>
                </a:highlight>
              </a:rPr>
              <a:t>For Developers</a:t>
            </a:r>
            <a:r>
              <a:rPr lang="en-US" dirty="0">
                <a:highlight>
                  <a:srgbClr val="FFFF00"/>
                </a:highlight>
              </a:rPr>
              <a:t>:</a:t>
            </a:r>
          </a:p>
          <a:p>
            <a:pPr>
              <a:buFont typeface="Arial" panose="020B0604020202020204" pitchFamily="34" charset="0"/>
              <a:buChar char="•"/>
            </a:pPr>
            <a:r>
              <a:rPr lang="en-US" dirty="0"/>
              <a:t>Focus on improving skills in </a:t>
            </a:r>
            <a:r>
              <a:rPr lang="en-US" b="1" dirty="0"/>
              <a:t>MySQL</a:t>
            </a:r>
            <a:r>
              <a:rPr lang="en-US" dirty="0"/>
              <a:t>, </a:t>
            </a:r>
            <a:r>
              <a:rPr lang="en-US" b="1" dirty="0"/>
              <a:t>Microsoft SQL Server</a:t>
            </a:r>
            <a:r>
              <a:rPr lang="en-US" dirty="0"/>
              <a:t>, and </a:t>
            </a:r>
            <a:r>
              <a:rPr lang="en-US" b="1" dirty="0"/>
              <a:t>PostgreSQL</a:t>
            </a:r>
            <a:r>
              <a:rPr lang="en-US" dirty="0"/>
              <a:t>.</a:t>
            </a:r>
          </a:p>
          <a:p>
            <a:pPr>
              <a:buFont typeface="Arial" panose="020B0604020202020204" pitchFamily="34" charset="0"/>
              <a:buChar char="•"/>
            </a:pPr>
            <a:r>
              <a:rPr lang="en-US" dirty="0"/>
              <a:t>Invest time in learning </a:t>
            </a:r>
            <a:r>
              <a:rPr lang="en-US" b="1" dirty="0"/>
              <a:t>PostgreSQL</a:t>
            </a:r>
            <a:r>
              <a:rPr lang="en-US" dirty="0"/>
              <a:t>, </a:t>
            </a:r>
            <a:r>
              <a:rPr lang="en-US" b="1" dirty="0"/>
              <a:t>MongoDB</a:t>
            </a:r>
            <a:r>
              <a:rPr lang="en-US" dirty="0"/>
              <a:t>, and </a:t>
            </a:r>
            <a:r>
              <a:rPr lang="en-US" b="1" dirty="0"/>
              <a:t>Redis</a:t>
            </a:r>
            <a:r>
              <a:rPr lang="en-US" dirty="0"/>
              <a:t> for future career opportunities.</a:t>
            </a:r>
          </a:p>
          <a:p>
            <a:r>
              <a:rPr lang="en-US" b="1" dirty="0">
                <a:highlight>
                  <a:srgbClr val="FFFF00"/>
                </a:highlight>
              </a:rPr>
              <a:t>For Employers</a:t>
            </a:r>
            <a:r>
              <a:rPr lang="en-US" dirty="0">
                <a:highlight>
                  <a:srgbClr val="FFFF00"/>
                </a:highlight>
              </a:rPr>
              <a:t>:</a:t>
            </a:r>
          </a:p>
          <a:p>
            <a:pPr>
              <a:buFont typeface="Arial" panose="020B0604020202020204" pitchFamily="34" charset="0"/>
              <a:buChar char="•"/>
            </a:pPr>
            <a:r>
              <a:rPr lang="en-US" dirty="0"/>
              <a:t>Offer training programs for </a:t>
            </a:r>
            <a:r>
              <a:rPr lang="en-US" b="1" dirty="0"/>
              <a:t>MySQL</a:t>
            </a:r>
            <a:r>
              <a:rPr lang="en-US" dirty="0"/>
              <a:t>, </a:t>
            </a:r>
            <a:r>
              <a:rPr lang="en-US" b="1" dirty="0"/>
              <a:t>Microsoft SQL Server</a:t>
            </a:r>
            <a:r>
              <a:rPr lang="en-US" dirty="0"/>
              <a:t>, and </a:t>
            </a:r>
            <a:r>
              <a:rPr lang="en-US" b="1" dirty="0"/>
              <a:t>PostgreSQL</a:t>
            </a:r>
            <a:r>
              <a:rPr lang="en-US" dirty="0"/>
              <a:t>.</a:t>
            </a:r>
          </a:p>
          <a:p>
            <a:pPr>
              <a:buFont typeface="Arial" panose="020B0604020202020204" pitchFamily="34" charset="0"/>
              <a:buChar char="•"/>
            </a:pPr>
            <a:r>
              <a:rPr lang="en-US" dirty="0"/>
              <a:t>Prioritize hiring developers with skills in </a:t>
            </a:r>
            <a:r>
              <a:rPr lang="en-US" b="1" dirty="0"/>
              <a:t>PostgreSQL</a:t>
            </a:r>
            <a:r>
              <a:rPr lang="en-US" dirty="0"/>
              <a:t>, </a:t>
            </a:r>
            <a:r>
              <a:rPr lang="en-US" b="1" dirty="0"/>
              <a:t>MongoDB</a:t>
            </a:r>
            <a:r>
              <a:rPr lang="en-US" dirty="0"/>
              <a:t>, and </a:t>
            </a:r>
            <a:r>
              <a:rPr lang="en-US" b="1" dirty="0"/>
              <a:t>Redis</a:t>
            </a:r>
            <a:r>
              <a:rPr lang="en-US" dirty="0"/>
              <a:t> to stay ahead of the trend.</a:t>
            </a:r>
          </a:p>
          <a:p>
            <a:r>
              <a:rPr lang="en-US" b="1" dirty="0">
                <a:highlight>
                  <a:srgbClr val="FFFF00"/>
                </a:highlight>
              </a:rPr>
              <a:t>For Educators</a:t>
            </a:r>
            <a:r>
              <a:rPr lang="en-US" dirty="0">
                <a:highlight>
                  <a:srgbClr val="FFFF00"/>
                </a:highlight>
              </a:rPr>
              <a:t>:</a:t>
            </a:r>
          </a:p>
          <a:p>
            <a:pPr>
              <a:buFont typeface="Arial" panose="020B0604020202020204" pitchFamily="34" charset="0"/>
              <a:buChar char="•"/>
            </a:pPr>
            <a:r>
              <a:rPr lang="en-US" dirty="0"/>
              <a:t>Develop curriculum and certifications emphasizing </a:t>
            </a:r>
            <a:r>
              <a:rPr lang="en-US" b="1" dirty="0"/>
              <a:t>MySQL</a:t>
            </a:r>
            <a:r>
              <a:rPr lang="en-US" dirty="0"/>
              <a:t>, </a:t>
            </a:r>
            <a:r>
              <a:rPr lang="en-US" b="1" dirty="0"/>
              <a:t>Microsoft SQL Server</a:t>
            </a:r>
            <a:r>
              <a:rPr lang="en-US" dirty="0"/>
              <a:t>, and </a:t>
            </a:r>
            <a:r>
              <a:rPr lang="en-US" b="1" dirty="0"/>
              <a:t>PostgreSQL</a:t>
            </a:r>
            <a:r>
              <a:rPr lang="en-US" dirty="0"/>
              <a:t>.</a:t>
            </a:r>
          </a:p>
          <a:p>
            <a:pPr>
              <a:buFont typeface="Arial" panose="020B0604020202020204" pitchFamily="34" charset="0"/>
              <a:buChar char="•"/>
            </a:pPr>
            <a:r>
              <a:rPr lang="en-US" dirty="0"/>
              <a:t>Include courses on </a:t>
            </a:r>
            <a:r>
              <a:rPr lang="en-US" b="1" dirty="0"/>
              <a:t>PostgreSQL</a:t>
            </a:r>
            <a:r>
              <a:rPr lang="en-US" dirty="0"/>
              <a:t>, </a:t>
            </a:r>
            <a:r>
              <a:rPr lang="en-US" b="1" dirty="0"/>
              <a:t>MongoDB</a:t>
            </a:r>
            <a:r>
              <a:rPr lang="en-US" dirty="0"/>
              <a:t>, and </a:t>
            </a:r>
            <a:r>
              <a:rPr lang="en-US" b="1" dirty="0"/>
              <a:t>Redis</a:t>
            </a:r>
            <a:r>
              <a:rPr lang="en-US" dirty="0"/>
              <a:t> to prepare students for future demands.</a:t>
            </a:r>
          </a:p>
        </p:txBody>
      </p:sp>
    </p:spTree>
    <p:extLst>
      <p:ext uri="{BB962C8B-B14F-4D97-AF65-F5344CB8AC3E}">
        <p14:creationId xmlns:p14="http://schemas.microsoft.com/office/powerpoint/2010/main" val="265960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3142210"/>
            <a:ext cx="7068725" cy="2569239"/>
          </a:xfrm>
        </p:spPr>
        <p:txBody>
          <a:bodyPr>
            <a:normAutofit/>
          </a:bodyPr>
          <a:lstStyle/>
          <a:p>
            <a:pPr marL="0" indent="0">
              <a:buNone/>
            </a:pPr>
            <a:r>
              <a:rPr lang="en-US" sz="2200" dirty="0" err="1"/>
              <a:t>Github</a:t>
            </a:r>
            <a:r>
              <a:rPr lang="en-US" sz="2200" dirty="0"/>
              <a:t> Link – IBM </a:t>
            </a:r>
            <a:r>
              <a:rPr lang="en-US" sz="2200" dirty="0" err="1"/>
              <a:t>Cogno</a:t>
            </a:r>
            <a:r>
              <a:rPr lang="en-US" sz="2200" dirty="0"/>
              <a:t> – Dashboard</a:t>
            </a:r>
          </a:p>
          <a:p>
            <a:pPr marL="0" indent="0">
              <a:buNone/>
            </a:pPr>
            <a:endParaRPr lang="en-US" sz="2200" dirty="0"/>
          </a:p>
          <a:p>
            <a:pPr marL="0" indent="0">
              <a:buNone/>
            </a:pPr>
            <a:r>
              <a:rPr lang="en-US" sz="2200" dirty="0">
                <a:hlinkClick r:id="rId2"/>
              </a:rPr>
              <a:t>https://github.com/Walid-Alakk/IBM-Data-Analyst-Capstone/blob/main/9-%20IBM%20Data%20Analyst%20Capstone%20Dashboard.pdf</a:t>
            </a:r>
            <a:endParaRPr lang="en-US" sz="2200" dirty="0"/>
          </a:p>
          <a:p>
            <a:pPr marL="0" indent="0">
              <a:buNone/>
            </a:pPr>
            <a:endParaRPr lang="en-US" sz="2200" dirty="0"/>
          </a:p>
        </p:txBody>
      </p:sp>
      <p:pic>
        <p:nvPicPr>
          <p:cNvPr id="5" name="Picture 4">
            <a:extLst>
              <a:ext uri="{FF2B5EF4-FFF2-40B4-BE49-F238E27FC236}">
                <a16:creationId xmlns:a16="http://schemas.microsoft.com/office/drawing/2014/main" id="{49F6C466-B847-478E-ADAD-F2B14AA5067A}"/>
              </a:ext>
            </a:extLst>
          </p:cNvPr>
          <p:cNvPicPr>
            <a:picLocks noChangeAspect="1"/>
          </p:cNvPicPr>
          <p:nvPr/>
        </p:nvPicPr>
        <p:blipFill>
          <a:blip r:embed="rId3"/>
          <a:stretch>
            <a:fillRect/>
          </a:stretch>
        </p:blipFill>
        <p:spPr>
          <a:xfrm>
            <a:off x="1077475" y="1901819"/>
            <a:ext cx="3054361" cy="3054361"/>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1</a:t>
            </a:r>
          </a:p>
        </p:txBody>
      </p:sp>
      <p:pic>
        <p:nvPicPr>
          <p:cNvPr id="6" name="Picture 5" descr="A screenshot of a computer screen&#10;&#10;Description automatically generated">
            <a:extLst>
              <a:ext uri="{FF2B5EF4-FFF2-40B4-BE49-F238E27FC236}">
                <a16:creationId xmlns:a16="http://schemas.microsoft.com/office/drawing/2014/main" id="{9BB16965-374F-BE4B-08F4-34865BD9B00E}"/>
              </a:ext>
            </a:extLst>
          </p:cNvPr>
          <p:cNvPicPr>
            <a:picLocks noChangeAspect="1"/>
          </p:cNvPicPr>
          <p:nvPr/>
        </p:nvPicPr>
        <p:blipFill>
          <a:blip r:embed="rId2"/>
          <a:stretch>
            <a:fillRect/>
          </a:stretch>
        </p:blipFill>
        <p:spPr>
          <a:xfrm>
            <a:off x="2209800" y="1454966"/>
            <a:ext cx="7772400" cy="4754353"/>
          </a:xfrm>
          <a:prstGeom prst="rect">
            <a:avLst/>
          </a:prstGeom>
        </p:spPr>
      </p:pic>
    </p:spTree>
    <p:extLst>
      <p:ext uri="{BB962C8B-B14F-4D97-AF65-F5344CB8AC3E}">
        <p14:creationId xmlns:p14="http://schemas.microsoft.com/office/powerpoint/2010/main" val="91685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2</a:t>
            </a:r>
          </a:p>
        </p:txBody>
      </p:sp>
      <p:pic>
        <p:nvPicPr>
          <p:cNvPr id="6" name="Picture 5" descr="A screenshot of a computer&#10;&#10;Description automatically generated">
            <a:extLst>
              <a:ext uri="{FF2B5EF4-FFF2-40B4-BE49-F238E27FC236}">
                <a16:creationId xmlns:a16="http://schemas.microsoft.com/office/drawing/2014/main" id="{2890A7A6-A97A-71E4-848B-6F67E1457ED8}"/>
              </a:ext>
            </a:extLst>
          </p:cNvPr>
          <p:cNvPicPr>
            <a:picLocks noChangeAspect="1"/>
          </p:cNvPicPr>
          <p:nvPr/>
        </p:nvPicPr>
        <p:blipFill>
          <a:blip r:embed="rId2"/>
          <a:stretch>
            <a:fillRect/>
          </a:stretch>
        </p:blipFill>
        <p:spPr>
          <a:xfrm>
            <a:off x="2209800" y="1426028"/>
            <a:ext cx="7772400" cy="4745648"/>
          </a:xfrm>
          <a:prstGeom prst="rect">
            <a:avLst/>
          </a:prstGeom>
        </p:spPr>
      </p:pic>
    </p:spTree>
    <p:extLst>
      <p:ext uri="{BB962C8B-B14F-4D97-AF65-F5344CB8AC3E}">
        <p14:creationId xmlns:p14="http://schemas.microsoft.com/office/powerpoint/2010/main" val="326612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3</a:t>
            </a:r>
          </a:p>
        </p:txBody>
      </p:sp>
      <p:pic>
        <p:nvPicPr>
          <p:cNvPr id="6" name="Picture 5" descr="A screenshot of a computer&#10;&#10;Description automatically generated">
            <a:extLst>
              <a:ext uri="{FF2B5EF4-FFF2-40B4-BE49-F238E27FC236}">
                <a16:creationId xmlns:a16="http://schemas.microsoft.com/office/drawing/2014/main" id="{2B4452CD-25E3-9925-8065-AD83B214D4F3}"/>
              </a:ext>
            </a:extLst>
          </p:cNvPr>
          <p:cNvPicPr>
            <a:picLocks noChangeAspect="1"/>
          </p:cNvPicPr>
          <p:nvPr/>
        </p:nvPicPr>
        <p:blipFill>
          <a:blip r:embed="rId2"/>
          <a:stretch>
            <a:fillRect/>
          </a:stretch>
        </p:blipFill>
        <p:spPr>
          <a:xfrm>
            <a:off x="2209800" y="1447800"/>
            <a:ext cx="7772400" cy="4727773"/>
          </a:xfrm>
          <a:prstGeom prst="rect">
            <a:avLst/>
          </a:prstGeom>
        </p:spPr>
      </p:pic>
    </p:spTree>
    <p:extLst>
      <p:ext uri="{BB962C8B-B14F-4D97-AF65-F5344CB8AC3E}">
        <p14:creationId xmlns:p14="http://schemas.microsoft.com/office/powerpoint/2010/main" val="351797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1253331" y="1825625"/>
            <a:ext cx="4351338" cy="4351338"/>
          </a:xfrm>
          <a:prstGeom prst="rect">
            <a:avLst/>
          </a:prstGeom>
          <a:noFill/>
        </p:spPr>
      </p:pic>
    </p:spTree>
    <p:extLst>
      <p:ext uri="{BB962C8B-B14F-4D97-AF65-F5344CB8AC3E}">
        <p14:creationId xmlns:p14="http://schemas.microsoft.com/office/powerpoint/2010/main" val="216113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29" name="Content Placeholder 28">
            <a:extLst>
              <a:ext uri="{FF2B5EF4-FFF2-40B4-BE49-F238E27FC236}">
                <a16:creationId xmlns:a16="http://schemas.microsoft.com/office/drawing/2014/main" id="{196990B5-9A84-D7CE-AA92-66DB2BC33F75}"/>
              </a:ext>
            </a:extLst>
          </p:cNvPr>
          <p:cNvSpPr>
            <a:spLocks noGrp="1"/>
          </p:cNvSpPr>
          <p:nvPr>
            <p:ph sz="half" idx="1"/>
          </p:nvPr>
        </p:nvSpPr>
        <p:spPr/>
        <p:txBody>
          <a:bodyPr/>
          <a:lstStyle/>
          <a:p>
            <a:r>
              <a:rPr lang="en-AE" dirty="0"/>
              <a:t>Findings</a:t>
            </a:r>
          </a:p>
        </p:txBody>
      </p:sp>
      <p:pic>
        <p:nvPicPr>
          <p:cNvPr id="31" name="Picture 30">
            <a:extLst>
              <a:ext uri="{FF2B5EF4-FFF2-40B4-BE49-F238E27FC236}">
                <a16:creationId xmlns:a16="http://schemas.microsoft.com/office/drawing/2014/main" id="{C53CABDD-AF5A-F8D1-3799-71FD0ADEA94D}"/>
              </a:ext>
            </a:extLst>
          </p:cNvPr>
          <p:cNvPicPr>
            <a:picLocks noChangeAspect="1"/>
          </p:cNvPicPr>
          <p:nvPr/>
        </p:nvPicPr>
        <p:blipFill>
          <a:blip r:embed="rId2"/>
          <a:stretch>
            <a:fillRect/>
          </a:stretch>
        </p:blipFill>
        <p:spPr>
          <a:xfrm>
            <a:off x="1719941" y="2394857"/>
            <a:ext cx="9137773" cy="3199556"/>
          </a:xfrm>
          <a:prstGeom prst="rect">
            <a:avLst/>
          </a:prstGeom>
        </p:spPr>
      </p:pic>
      <mc:AlternateContent xmlns:mc="http://schemas.openxmlformats.org/markup-compatibility/2006">
        <mc:Choice xmlns:p14="http://schemas.microsoft.com/office/powerpoint/2010/main" Requires="p14">
          <p:contentPart p14:bwMode="auto" r:id="rId3">
            <p14:nvContentPartPr>
              <p14:cNvPr id="32" name="Ink 31">
                <a:extLst>
                  <a:ext uri="{FF2B5EF4-FFF2-40B4-BE49-F238E27FC236}">
                    <a16:creationId xmlns:a16="http://schemas.microsoft.com/office/drawing/2014/main" id="{5C7884A3-372C-14C6-E695-5D61FB86CC0C}"/>
                  </a:ext>
                </a:extLst>
              </p14:cNvPr>
              <p14:cNvContentPartPr/>
              <p14:nvPr/>
            </p14:nvContentPartPr>
            <p14:xfrm>
              <a:off x="1817297" y="2623097"/>
              <a:ext cx="2209680" cy="13680"/>
            </p14:xfrm>
          </p:contentPart>
        </mc:Choice>
        <mc:Fallback>
          <p:pic>
            <p:nvPicPr>
              <p:cNvPr id="32" name="Ink 31">
                <a:extLst>
                  <a:ext uri="{FF2B5EF4-FFF2-40B4-BE49-F238E27FC236}">
                    <a16:creationId xmlns:a16="http://schemas.microsoft.com/office/drawing/2014/main" id="{5C7884A3-372C-14C6-E695-5D61FB86CC0C}"/>
                  </a:ext>
                </a:extLst>
              </p:cNvPr>
              <p:cNvPicPr/>
              <p:nvPr/>
            </p:nvPicPr>
            <p:blipFill>
              <a:blip r:embed="rId4"/>
              <a:stretch>
                <a:fillRect/>
              </a:stretch>
            </p:blipFill>
            <p:spPr>
              <a:xfrm>
                <a:off x="1763657" y="2515097"/>
                <a:ext cx="2317320" cy="229320"/>
              </a:xfrm>
              <a:prstGeom prst="rect">
                <a:avLst/>
              </a:prstGeom>
            </p:spPr>
          </p:pic>
        </mc:Fallback>
      </mc:AlternateContent>
    </p:spTree>
    <p:extLst>
      <p:ext uri="{BB962C8B-B14F-4D97-AF65-F5344CB8AC3E}">
        <p14:creationId xmlns:p14="http://schemas.microsoft.com/office/powerpoint/2010/main" val="444646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29" name="Content Placeholder 28">
            <a:extLst>
              <a:ext uri="{FF2B5EF4-FFF2-40B4-BE49-F238E27FC236}">
                <a16:creationId xmlns:a16="http://schemas.microsoft.com/office/drawing/2014/main" id="{196990B5-9A84-D7CE-AA92-66DB2BC33F75}"/>
              </a:ext>
            </a:extLst>
          </p:cNvPr>
          <p:cNvSpPr>
            <a:spLocks noGrp="1"/>
          </p:cNvSpPr>
          <p:nvPr>
            <p:ph sz="half" idx="1"/>
          </p:nvPr>
        </p:nvSpPr>
        <p:spPr/>
        <p:txBody>
          <a:bodyPr/>
          <a:lstStyle/>
          <a:p>
            <a:r>
              <a:rPr lang="en-AE" dirty="0"/>
              <a:t>Findings</a:t>
            </a:r>
          </a:p>
        </p:txBody>
      </p:sp>
      <p:pic>
        <p:nvPicPr>
          <p:cNvPr id="5" name="Picture 4" descr="A screenshot of a computer&#10;&#10;Description automatically generated">
            <a:extLst>
              <a:ext uri="{FF2B5EF4-FFF2-40B4-BE49-F238E27FC236}">
                <a16:creationId xmlns:a16="http://schemas.microsoft.com/office/drawing/2014/main" id="{75F8DC04-C13E-4FCB-4E6A-EC777F6DB266}"/>
              </a:ext>
            </a:extLst>
          </p:cNvPr>
          <p:cNvPicPr>
            <a:picLocks noChangeAspect="1"/>
          </p:cNvPicPr>
          <p:nvPr/>
        </p:nvPicPr>
        <p:blipFill>
          <a:blip r:embed="rId2"/>
          <a:stretch>
            <a:fillRect/>
          </a:stretch>
        </p:blipFill>
        <p:spPr>
          <a:xfrm>
            <a:off x="1338943" y="2338121"/>
            <a:ext cx="8659880" cy="2941449"/>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3881522-A54F-C3A3-88D1-AA672B4874E2}"/>
                  </a:ext>
                </a:extLst>
              </p14:cNvPr>
              <p14:cNvContentPartPr/>
              <p14:nvPr/>
            </p14:nvContentPartPr>
            <p14:xfrm>
              <a:off x="1397314" y="2519417"/>
              <a:ext cx="2062080" cy="51480"/>
            </p14:xfrm>
          </p:contentPart>
        </mc:Choice>
        <mc:Fallback>
          <p:pic>
            <p:nvPicPr>
              <p:cNvPr id="6" name="Ink 5">
                <a:extLst>
                  <a:ext uri="{FF2B5EF4-FFF2-40B4-BE49-F238E27FC236}">
                    <a16:creationId xmlns:a16="http://schemas.microsoft.com/office/drawing/2014/main" id="{B3881522-A54F-C3A3-88D1-AA672B4874E2}"/>
                  </a:ext>
                </a:extLst>
              </p:cNvPr>
              <p:cNvPicPr/>
              <p:nvPr/>
            </p:nvPicPr>
            <p:blipFill>
              <a:blip r:embed="rId4"/>
              <a:stretch>
                <a:fillRect/>
              </a:stretch>
            </p:blipFill>
            <p:spPr>
              <a:xfrm>
                <a:off x="1343674" y="2411777"/>
                <a:ext cx="2169720" cy="267120"/>
              </a:xfrm>
              <a:prstGeom prst="rect">
                <a:avLst/>
              </a:prstGeom>
            </p:spPr>
          </p:pic>
        </mc:Fallback>
      </mc:AlternateContent>
    </p:spTree>
    <p:extLst>
      <p:ext uri="{BB962C8B-B14F-4D97-AF65-F5344CB8AC3E}">
        <p14:creationId xmlns:p14="http://schemas.microsoft.com/office/powerpoint/2010/main" val="1779676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29" name="Content Placeholder 28">
            <a:extLst>
              <a:ext uri="{FF2B5EF4-FFF2-40B4-BE49-F238E27FC236}">
                <a16:creationId xmlns:a16="http://schemas.microsoft.com/office/drawing/2014/main" id="{196990B5-9A84-D7CE-AA92-66DB2BC33F75}"/>
              </a:ext>
            </a:extLst>
          </p:cNvPr>
          <p:cNvSpPr>
            <a:spLocks noGrp="1"/>
          </p:cNvSpPr>
          <p:nvPr>
            <p:ph sz="half" idx="1"/>
          </p:nvPr>
        </p:nvSpPr>
        <p:spPr/>
        <p:txBody>
          <a:bodyPr/>
          <a:lstStyle/>
          <a:p>
            <a:r>
              <a:rPr lang="en-AE" dirty="0"/>
              <a:t>Findings</a:t>
            </a:r>
          </a:p>
        </p:txBody>
      </p:sp>
      <p:pic>
        <p:nvPicPr>
          <p:cNvPr id="4" name="Picture 3" descr="A screenshot of a computer&#10;&#10;Description automatically generated">
            <a:extLst>
              <a:ext uri="{FF2B5EF4-FFF2-40B4-BE49-F238E27FC236}">
                <a16:creationId xmlns:a16="http://schemas.microsoft.com/office/drawing/2014/main" id="{F96D5128-D638-EFD6-BEED-67DBEFE3E584}"/>
              </a:ext>
            </a:extLst>
          </p:cNvPr>
          <p:cNvPicPr>
            <a:picLocks noChangeAspect="1"/>
          </p:cNvPicPr>
          <p:nvPr/>
        </p:nvPicPr>
        <p:blipFill>
          <a:blip r:embed="rId2"/>
          <a:stretch>
            <a:fillRect/>
          </a:stretch>
        </p:blipFill>
        <p:spPr>
          <a:xfrm>
            <a:off x="1937657" y="2401074"/>
            <a:ext cx="7772400" cy="350353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81FC938-93F5-B7B8-31FB-738A26E6D6E4}"/>
                  </a:ext>
                </a:extLst>
              </p14:cNvPr>
              <p14:cNvContentPartPr/>
              <p14:nvPr/>
            </p14:nvContentPartPr>
            <p14:xfrm>
              <a:off x="2019034" y="2576297"/>
              <a:ext cx="1037880" cy="73440"/>
            </p14:xfrm>
          </p:contentPart>
        </mc:Choice>
        <mc:Fallback>
          <p:pic>
            <p:nvPicPr>
              <p:cNvPr id="5" name="Ink 4">
                <a:extLst>
                  <a:ext uri="{FF2B5EF4-FFF2-40B4-BE49-F238E27FC236}">
                    <a16:creationId xmlns:a16="http://schemas.microsoft.com/office/drawing/2014/main" id="{381FC938-93F5-B7B8-31FB-738A26E6D6E4}"/>
                  </a:ext>
                </a:extLst>
              </p:cNvPr>
              <p:cNvPicPr/>
              <p:nvPr/>
            </p:nvPicPr>
            <p:blipFill>
              <a:blip r:embed="rId4"/>
              <a:stretch>
                <a:fillRect/>
              </a:stretch>
            </p:blipFill>
            <p:spPr>
              <a:xfrm>
                <a:off x="1965394" y="2468657"/>
                <a:ext cx="1145520" cy="289080"/>
              </a:xfrm>
              <a:prstGeom prst="rect">
                <a:avLst/>
              </a:prstGeom>
            </p:spPr>
          </p:pic>
        </mc:Fallback>
      </mc:AlternateContent>
    </p:spTree>
    <p:extLst>
      <p:ext uri="{BB962C8B-B14F-4D97-AF65-F5344CB8AC3E}">
        <p14:creationId xmlns:p14="http://schemas.microsoft.com/office/powerpoint/2010/main" val="391162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29" name="Content Placeholder 28">
            <a:extLst>
              <a:ext uri="{FF2B5EF4-FFF2-40B4-BE49-F238E27FC236}">
                <a16:creationId xmlns:a16="http://schemas.microsoft.com/office/drawing/2014/main" id="{196990B5-9A84-D7CE-AA92-66DB2BC33F75}"/>
              </a:ext>
            </a:extLst>
          </p:cNvPr>
          <p:cNvSpPr>
            <a:spLocks noGrp="1"/>
          </p:cNvSpPr>
          <p:nvPr>
            <p:ph sz="half" idx="1"/>
          </p:nvPr>
        </p:nvSpPr>
        <p:spPr/>
        <p:txBody>
          <a:bodyPr/>
          <a:lstStyle/>
          <a:p>
            <a:r>
              <a:rPr lang="en-AE" b="1" dirty="0">
                <a:solidFill>
                  <a:srgbClr val="FF0000"/>
                </a:solidFill>
              </a:rPr>
              <a:t>Implications</a:t>
            </a:r>
          </a:p>
        </p:txBody>
      </p:sp>
      <p:pic>
        <p:nvPicPr>
          <p:cNvPr id="4" name="Picture 3" descr="A screenshot of a web page&#10;&#10;Description automatically generated">
            <a:extLst>
              <a:ext uri="{FF2B5EF4-FFF2-40B4-BE49-F238E27FC236}">
                <a16:creationId xmlns:a16="http://schemas.microsoft.com/office/drawing/2014/main" id="{78E936BA-CBB2-A726-05C2-6B39A60FCE1A}"/>
              </a:ext>
            </a:extLst>
          </p:cNvPr>
          <p:cNvPicPr>
            <a:picLocks noChangeAspect="1"/>
          </p:cNvPicPr>
          <p:nvPr/>
        </p:nvPicPr>
        <p:blipFill>
          <a:blip r:embed="rId2"/>
          <a:stretch>
            <a:fillRect/>
          </a:stretch>
        </p:blipFill>
        <p:spPr>
          <a:xfrm>
            <a:off x="1600201" y="2251023"/>
            <a:ext cx="8679858" cy="339866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B1E0347-1A20-9962-1934-0BFA74B82DCA}"/>
                  </a:ext>
                </a:extLst>
              </p14:cNvPr>
              <p14:cNvContentPartPr/>
              <p14:nvPr/>
            </p14:nvContentPartPr>
            <p14:xfrm>
              <a:off x="1704034" y="2498897"/>
              <a:ext cx="584280" cy="22320"/>
            </p14:xfrm>
          </p:contentPart>
        </mc:Choice>
        <mc:Fallback>
          <p:pic>
            <p:nvPicPr>
              <p:cNvPr id="5" name="Ink 4">
                <a:extLst>
                  <a:ext uri="{FF2B5EF4-FFF2-40B4-BE49-F238E27FC236}">
                    <a16:creationId xmlns:a16="http://schemas.microsoft.com/office/drawing/2014/main" id="{5B1E0347-1A20-9962-1934-0BFA74B82DCA}"/>
                  </a:ext>
                </a:extLst>
              </p:cNvPr>
              <p:cNvPicPr/>
              <p:nvPr/>
            </p:nvPicPr>
            <p:blipFill>
              <a:blip r:embed="rId4"/>
              <a:stretch>
                <a:fillRect/>
              </a:stretch>
            </p:blipFill>
            <p:spPr>
              <a:xfrm>
                <a:off x="1650034" y="2390897"/>
                <a:ext cx="6919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B3AE210-B67A-A9DC-4438-E588E38CCAC9}"/>
                  </a:ext>
                </a:extLst>
              </p14:cNvPr>
              <p14:cNvContentPartPr/>
              <p14:nvPr/>
            </p14:nvContentPartPr>
            <p14:xfrm>
              <a:off x="1724194" y="2785817"/>
              <a:ext cx="1431720" cy="22680"/>
            </p14:xfrm>
          </p:contentPart>
        </mc:Choice>
        <mc:Fallback>
          <p:pic>
            <p:nvPicPr>
              <p:cNvPr id="6" name="Ink 5">
                <a:extLst>
                  <a:ext uri="{FF2B5EF4-FFF2-40B4-BE49-F238E27FC236}">
                    <a16:creationId xmlns:a16="http://schemas.microsoft.com/office/drawing/2014/main" id="{0B3AE210-B67A-A9DC-4438-E588E38CCAC9}"/>
                  </a:ext>
                </a:extLst>
              </p:cNvPr>
              <p:cNvPicPr/>
              <p:nvPr/>
            </p:nvPicPr>
            <p:blipFill>
              <a:blip r:embed="rId6"/>
              <a:stretch>
                <a:fillRect/>
              </a:stretch>
            </p:blipFill>
            <p:spPr>
              <a:xfrm>
                <a:off x="1670194" y="2678177"/>
                <a:ext cx="1539360" cy="238320"/>
              </a:xfrm>
              <a:prstGeom prst="rect">
                <a:avLst/>
              </a:prstGeom>
            </p:spPr>
          </p:pic>
        </mc:Fallback>
      </mc:AlternateContent>
    </p:spTree>
    <p:extLst>
      <p:ext uri="{BB962C8B-B14F-4D97-AF65-F5344CB8AC3E}">
        <p14:creationId xmlns:p14="http://schemas.microsoft.com/office/powerpoint/2010/main" val="575793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29" name="Content Placeholder 28">
            <a:extLst>
              <a:ext uri="{FF2B5EF4-FFF2-40B4-BE49-F238E27FC236}">
                <a16:creationId xmlns:a16="http://schemas.microsoft.com/office/drawing/2014/main" id="{196990B5-9A84-D7CE-AA92-66DB2BC33F75}"/>
              </a:ext>
            </a:extLst>
          </p:cNvPr>
          <p:cNvSpPr>
            <a:spLocks noGrp="1"/>
          </p:cNvSpPr>
          <p:nvPr>
            <p:ph sz="half" idx="1"/>
          </p:nvPr>
        </p:nvSpPr>
        <p:spPr/>
        <p:txBody>
          <a:bodyPr/>
          <a:lstStyle/>
          <a:p>
            <a:r>
              <a:rPr lang="en-AE" b="1" dirty="0">
                <a:solidFill>
                  <a:srgbClr val="FF0000"/>
                </a:solidFill>
              </a:rPr>
              <a:t>Implications</a:t>
            </a:r>
            <a:endParaRPr lang="en-AE" dirty="0"/>
          </a:p>
        </p:txBody>
      </p:sp>
      <p:pic>
        <p:nvPicPr>
          <p:cNvPr id="4" name="Picture 3" descr="A screenshot of a white and grey box&#10;&#10;Description automatically generated">
            <a:extLst>
              <a:ext uri="{FF2B5EF4-FFF2-40B4-BE49-F238E27FC236}">
                <a16:creationId xmlns:a16="http://schemas.microsoft.com/office/drawing/2014/main" id="{26576324-2119-0055-7FA4-BBB469F1F65E}"/>
              </a:ext>
            </a:extLst>
          </p:cNvPr>
          <p:cNvPicPr>
            <a:picLocks noChangeAspect="1"/>
          </p:cNvPicPr>
          <p:nvPr/>
        </p:nvPicPr>
        <p:blipFill rotWithShape="1">
          <a:blip r:embed="rId2"/>
          <a:srcRect t="1694" b="-1"/>
          <a:stretch/>
        </p:blipFill>
        <p:spPr>
          <a:xfrm>
            <a:off x="1632856" y="2394857"/>
            <a:ext cx="8511983" cy="359228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1841798-DA1E-C940-BBA5-C33D0B956C31}"/>
                  </a:ext>
                </a:extLst>
              </p14:cNvPr>
              <p14:cNvContentPartPr/>
              <p14:nvPr/>
            </p14:nvContentPartPr>
            <p14:xfrm>
              <a:off x="1755874" y="2614817"/>
              <a:ext cx="1324080" cy="25200"/>
            </p14:xfrm>
          </p:contentPart>
        </mc:Choice>
        <mc:Fallback>
          <p:pic>
            <p:nvPicPr>
              <p:cNvPr id="5" name="Ink 4">
                <a:extLst>
                  <a:ext uri="{FF2B5EF4-FFF2-40B4-BE49-F238E27FC236}">
                    <a16:creationId xmlns:a16="http://schemas.microsoft.com/office/drawing/2014/main" id="{C1841798-DA1E-C940-BBA5-C33D0B956C31}"/>
                  </a:ext>
                </a:extLst>
              </p:cNvPr>
              <p:cNvPicPr/>
              <p:nvPr/>
            </p:nvPicPr>
            <p:blipFill>
              <a:blip r:embed="rId4"/>
              <a:stretch>
                <a:fillRect/>
              </a:stretch>
            </p:blipFill>
            <p:spPr>
              <a:xfrm>
                <a:off x="1702234" y="2506817"/>
                <a:ext cx="14317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EDBE9CD1-9E39-CF61-D7AD-32F26526EEED}"/>
                  </a:ext>
                </a:extLst>
              </p14:cNvPr>
              <p14:cNvContentPartPr/>
              <p14:nvPr/>
            </p14:nvContentPartPr>
            <p14:xfrm>
              <a:off x="1774234" y="2899577"/>
              <a:ext cx="423720" cy="360"/>
            </p14:xfrm>
          </p:contentPart>
        </mc:Choice>
        <mc:Fallback>
          <p:pic>
            <p:nvPicPr>
              <p:cNvPr id="6" name="Ink 5">
                <a:extLst>
                  <a:ext uri="{FF2B5EF4-FFF2-40B4-BE49-F238E27FC236}">
                    <a16:creationId xmlns:a16="http://schemas.microsoft.com/office/drawing/2014/main" id="{EDBE9CD1-9E39-CF61-D7AD-32F26526EEED}"/>
                  </a:ext>
                </a:extLst>
              </p:cNvPr>
              <p:cNvPicPr/>
              <p:nvPr/>
            </p:nvPicPr>
            <p:blipFill>
              <a:blip r:embed="rId6"/>
              <a:stretch>
                <a:fillRect/>
              </a:stretch>
            </p:blipFill>
            <p:spPr>
              <a:xfrm>
                <a:off x="1720234" y="2791577"/>
                <a:ext cx="531360" cy="216000"/>
              </a:xfrm>
              <a:prstGeom prst="rect">
                <a:avLst/>
              </a:prstGeom>
            </p:spPr>
          </p:pic>
        </mc:Fallback>
      </mc:AlternateContent>
    </p:spTree>
    <p:extLst>
      <p:ext uri="{BB962C8B-B14F-4D97-AF65-F5344CB8AC3E}">
        <p14:creationId xmlns:p14="http://schemas.microsoft.com/office/powerpoint/2010/main" val="3497926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29" name="Content Placeholder 28">
            <a:extLst>
              <a:ext uri="{FF2B5EF4-FFF2-40B4-BE49-F238E27FC236}">
                <a16:creationId xmlns:a16="http://schemas.microsoft.com/office/drawing/2014/main" id="{196990B5-9A84-D7CE-AA92-66DB2BC33F75}"/>
              </a:ext>
            </a:extLst>
          </p:cNvPr>
          <p:cNvSpPr>
            <a:spLocks noGrp="1"/>
          </p:cNvSpPr>
          <p:nvPr>
            <p:ph sz="half" idx="1"/>
          </p:nvPr>
        </p:nvSpPr>
        <p:spPr/>
        <p:txBody>
          <a:bodyPr/>
          <a:lstStyle/>
          <a:p>
            <a:r>
              <a:rPr lang="en-AE" b="1" dirty="0">
                <a:solidFill>
                  <a:srgbClr val="FF0000"/>
                </a:solidFill>
              </a:rPr>
              <a:t>Implications</a:t>
            </a:r>
            <a:endParaRPr lang="en-AE" dirty="0"/>
          </a:p>
        </p:txBody>
      </p:sp>
      <p:pic>
        <p:nvPicPr>
          <p:cNvPr id="4" name="Picture 3" descr="A screenshot of a white box&#10;&#10;Description automatically generated">
            <a:extLst>
              <a:ext uri="{FF2B5EF4-FFF2-40B4-BE49-F238E27FC236}">
                <a16:creationId xmlns:a16="http://schemas.microsoft.com/office/drawing/2014/main" id="{2E9E3804-5975-F236-B318-A0417EB279AC}"/>
              </a:ext>
            </a:extLst>
          </p:cNvPr>
          <p:cNvPicPr>
            <a:picLocks noChangeAspect="1"/>
          </p:cNvPicPr>
          <p:nvPr/>
        </p:nvPicPr>
        <p:blipFill>
          <a:blip r:embed="rId2"/>
          <a:stretch>
            <a:fillRect/>
          </a:stretch>
        </p:blipFill>
        <p:spPr>
          <a:xfrm>
            <a:off x="1763485" y="2293850"/>
            <a:ext cx="8262257" cy="363011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EB81683-F892-C208-96DE-7AC2047E5F7F}"/>
                  </a:ext>
                </a:extLst>
              </p14:cNvPr>
              <p14:cNvContentPartPr/>
              <p14:nvPr/>
            </p14:nvContentPartPr>
            <p14:xfrm>
              <a:off x="1836154" y="2487377"/>
              <a:ext cx="1229400" cy="31320"/>
            </p14:xfrm>
          </p:contentPart>
        </mc:Choice>
        <mc:Fallback>
          <p:pic>
            <p:nvPicPr>
              <p:cNvPr id="5" name="Ink 4">
                <a:extLst>
                  <a:ext uri="{FF2B5EF4-FFF2-40B4-BE49-F238E27FC236}">
                    <a16:creationId xmlns:a16="http://schemas.microsoft.com/office/drawing/2014/main" id="{6EB81683-F892-C208-96DE-7AC2047E5F7F}"/>
                  </a:ext>
                </a:extLst>
              </p:cNvPr>
              <p:cNvPicPr/>
              <p:nvPr/>
            </p:nvPicPr>
            <p:blipFill>
              <a:blip r:embed="rId4"/>
              <a:stretch>
                <a:fillRect/>
              </a:stretch>
            </p:blipFill>
            <p:spPr>
              <a:xfrm>
                <a:off x="1782154" y="2379737"/>
                <a:ext cx="1337040" cy="246960"/>
              </a:xfrm>
              <a:prstGeom prst="rect">
                <a:avLst/>
              </a:prstGeom>
            </p:spPr>
          </p:pic>
        </mc:Fallback>
      </mc:AlternateContent>
    </p:spTree>
    <p:extLst>
      <p:ext uri="{BB962C8B-B14F-4D97-AF65-F5344CB8AC3E}">
        <p14:creationId xmlns:p14="http://schemas.microsoft.com/office/powerpoint/2010/main" val="350069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normAutofit fontScale="62500" lnSpcReduction="20000"/>
          </a:bodyPr>
          <a:lstStyle/>
          <a:p>
            <a:r>
              <a:rPr lang="en-US" b="1" dirty="0"/>
              <a:t>Recommendations:</a:t>
            </a:r>
          </a:p>
          <a:p>
            <a:pPr>
              <a:buFont typeface="Arial" panose="020B0604020202020204" pitchFamily="34" charset="0"/>
              <a:buChar char="•"/>
            </a:pPr>
            <a:r>
              <a:rPr lang="en-US" b="1" dirty="0"/>
              <a:t>For Businesses</a:t>
            </a:r>
            <a:r>
              <a:rPr lang="en-US" dirty="0"/>
              <a:t>: Invest in training and development programs for the top languages and platforms. Adopt and support the most desired databases and platforms to ensure technological relevance and efficiency. Focus on diversity and inclusion initiatives to promote a balanced workforce.</a:t>
            </a:r>
          </a:p>
          <a:p>
            <a:pPr>
              <a:buFont typeface="Arial" panose="020B0604020202020204" pitchFamily="34" charset="0"/>
              <a:buChar char="•"/>
            </a:pPr>
            <a:r>
              <a:rPr lang="en-US" b="1" dirty="0"/>
              <a:t>For Educational Institutions</a:t>
            </a:r>
            <a:r>
              <a:rPr lang="en-US" dirty="0"/>
              <a:t>: Align curriculums with the current and future technology trends identified in the survey. Provide specialized training in the most demanded languages and platforms to prepare students for the evolving tech landscape.</a:t>
            </a:r>
          </a:p>
          <a:p>
            <a:pPr>
              <a:buFont typeface="Arial" panose="020B0604020202020204" pitchFamily="34" charset="0"/>
              <a:buChar char="•"/>
            </a:pPr>
            <a:r>
              <a:rPr lang="en-US" b="1" dirty="0"/>
              <a:t>For Industry Stakeholders</a:t>
            </a:r>
            <a:r>
              <a:rPr lang="en-US" dirty="0"/>
              <a:t>: Promote initiatives that support continuous learning and professional development. Encourage diversity in the tech industry to harness a wide range of perspectives and innovations.</a:t>
            </a:r>
          </a:p>
          <a:p>
            <a:r>
              <a:rPr lang="en-US" dirty="0"/>
              <a:t>By understanding and acting on these insights, stakeholders can make informed decisions that align with industry trends, promote technological advancement, and support a diverse and skilled workforce.</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t>Include any relevant additional charts, or tables that you may have created during the analysis phase.</a:t>
            </a: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1055857" y="1849823"/>
            <a:ext cx="3194581" cy="319458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5929053" cy="1325563"/>
          </a:xfrm>
        </p:spPr>
        <p:txBody>
          <a:bodyPr anchor="ctr">
            <a:normAutofit/>
          </a:bodyPr>
          <a:lstStyle/>
          <a:p>
            <a:r>
              <a:rPr lang="en-US" dirty="0"/>
              <a:t> JOB POSTINGS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51362" y="1708614"/>
            <a:ext cx="10489276" cy="2862753"/>
          </a:xfrm>
        </p:spPr>
        <p:txBody>
          <a:bodyPr>
            <a:normAutofit/>
          </a:bodyPr>
          <a:lstStyle/>
          <a:p>
            <a:pPr marL="0" indent="0">
              <a:buNone/>
            </a:pPr>
            <a:r>
              <a:rPr lang="en-US" sz="2200" dirty="0"/>
              <a:t>In Module 1 you have collected the job posting data using Job API in a file named “</a:t>
            </a:r>
            <a:r>
              <a:rPr lang="en-IN" sz="2400" dirty="0"/>
              <a:t>job-</a:t>
            </a:r>
            <a:r>
              <a:rPr lang="en-IN" sz="2400" dirty="0" err="1"/>
              <a:t>postings.xlsx</a:t>
            </a:r>
            <a:r>
              <a:rPr lang="en-US" sz="2200" dirty="0"/>
              <a:t>”. Present that data using a bar chart here. Order the bar chart in the descending order of the number of job postings.</a:t>
            </a:r>
          </a:p>
        </p:txBody>
      </p:sp>
      <p:pic>
        <p:nvPicPr>
          <p:cNvPr id="6" name="Picture 5" descr="A graph with numbers and text&#10;&#10;Description automatically generated">
            <a:extLst>
              <a:ext uri="{FF2B5EF4-FFF2-40B4-BE49-F238E27FC236}">
                <a16:creationId xmlns:a16="http://schemas.microsoft.com/office/drawing/2014/main" id="{20DF2B4D-3561-D08A-8FFE-39E6220F679F}"/>
              </a:ext>
            </a:extLst>
          </p:cNvPr>
          <p:cNvPicPr>
            <a:picLocks noChangeAspect="1"/>
          </p:cNvPicPr>
          <p:nvPr/>
        </p:nvPicPr>
        <p:blipFill>
          <a:blip r:embed="rId2"/>
          <a:stretch>
            <a:fillRect/>
          </a:stretch>
        </p:blipFill>
        <p:spPr>
          <a:xfrm>
            <a:off x="2767400" y="2863217"/>
            <a:ext cx="6019800" cy="3416300"/>
          </a:xfrm>
          <a:prstGeom prst="rect">
            <a:avLst/>
          </a:prstGeom>
        </p:spPr>
      </p:pic>
    </p:spTree>
    <p:extLst>
      <p:ext uri="{BB962C8B-B14F-4D97-AF65-F5344CB8AC3E}">
        <p14:creationId xmlns:p14="http://schemas.microsoft.com/office/powerpoint/2010/main" val="3078551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5929053" cy="1325563"/>
          </a:xfrm>
        </p:spPr>
        <p:txBody>
          <a:bodyPr anchor="ctr">
            <a:normAutofit/>
          </a:bodyPr>
          <a:lstStyle/>
          <a:p>
            <a:r>
              <a:rPr lang="en-US" dirty="0"/>
              <a:t>POPULAR LANGUAGES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38248" y="1600541"/>
            <a:ext cx="11292681" cy="2862753"/>
          </a:xfrm>
        </p:spPr>
        <p:txBody>
          <a:bodyPr>
            <a:normAutofit/>
          </a:bodyPr>
          <a:lstStyle/>
          <a:p>
            <a:pPr marL="0" indent="0">
              <a:buNone/>
            </a:pPr>
            <a:r>
              <a:rPr lang="en-US" sz="2200" dirty="0"/>
              <a:t>In Module 1 you have collected the job postings data using web scraping in a file named “</a:t>
            </a:r>
            <a:r>
              <a:rPr lang="en-IN" sz="2400" dirty="0"/>
              <a:t>popular-</a:t>
            </a:r>
            <a:r>
              <a:rPr lang="en-IN" sz="2400" dirty="0" err="1"/>
              <a:t>languages.csv</a:t>
            </a:r>
            <a:r>
              <a:rPr lang="en-US" sz="2200" dirty="0"/>
              <a:t>”. Present that data using a bar chart here. Order the bar chart in the descending order of salary.</a:t>
            </a:r>
          </a:p>
        </p:txBody>
      </p:sp>
      <p:pic>
        <p:nvPicPr>
          <p:cNvPr id="5" name="Picture 4" descr="A graph of salary and salary&#10;&#10;Description automatically generated">
            <a:extLst>
              <a:ext uri="{FF2B5EF4-FFF2-40B4-BE49-F238E27FC236}">
                <a16:creationId xmlns:a16="http://schemas.microsoft.com/office/drawing/2014/main" id="{185EA3D7-3D14-2F3B-E20C-35234A38E59D}"/>
              </a:ext>
            </a:extLst>
          </p:cNvPr>
          <p:cNvPicPr>
            <a:picLocks noChangeAspect="1"/>
          </p:cNvPicPr>
          <p:nvPr/>
        </p:nvPicPr>
        <p:blipFill>
          <a:blip r:embed="rId2"/>
          <a:stretch>
            <a:fillRect/>
          </a:stretch>
        </p:blipFill>
        <p:spPr>
          <a:xfrm>
            <a:off x="4066346" y="2328228"/>
            <a:ext cx="6197600" cy="3848100"/>
          </a:xfrm>
          <a:prstGeom prst="rect">
            <a:avLst/>
          </a:prstGeom>
        </p:spPr>
      </p:pic>
    </p:spTree>
    <p:extLst>
      <p:ext uri="{BB962C8B-B14F-4D97-AF65-F5344CB8AC3E}">
        <p14:creationId xmlns:p14="http://schemas.microsoft.com/office/powerpoint/2010/main" val="181739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a:normAutofit/>
          </a:bodyPr>
          <a:lstStyle/>
          <a:p>
            <a:pPr>
              <a:lnSpc>
                <a:spcPct val="100000"/>
              </a:lnSpc>
              <a:buFont typeface="Arial" panose="020B0604020202020204" pitchFamily="34" charset="0"/>
              <a:buChar char="•"/>
            </a:pPr>
            <a:r>
              <a:rPr lang="en-US" sz="2400" b="1" dirty="0"/>
              <a:t>Point1</a:t>
            </a:r>
            <a:r>
              <a:rPr lang="en-US" sz="2400" dirty="0"/>
              <a:t>: Overview of the survey and its importance</a:t>
            </a:r>
          </a:p>
          <a:p>
            <a:pPr>
              <a:lnSpc>
                <a:spcPct val="100000"/>
              </a:lnSpc>
              <a:buFont typeface="Arial" panose="020B0604020202020204" pitchFamily="34" charset="0"/>
              <a:buChar char="•"/>
            </a:pPr>
            <a:r>
              <a:rPr lang="en-US" sz="2400" b="1" dirty="0"/>
              <a:t>Point2</a:t>
            </a:r>
            <a:r>
              <a:rPr lang="en-US" sz="2400" dirty="0"/>
              <a:t>: Key findings</a:t>
            </a:r>
          </a:p>
          <a:p>
            <a:pPr lvl="1">
              <a:lnSpc>
                <a:spcPct val="100000"/>
              </a:lnSpc>
              <a:buFont typeface="Arial" panose="020B0604020202020204" pitchFamily="34" charset="0"/>
              <a:buChar char="•"/>
            </a:pPr>
            <a:r>
              <a:rPr lang="en-US" sz="1800" b="1" dirty="0"/>
              <a:t>Sub Point 1</a:t>
            </a:r>
            <a:r>
              <a:rPr lang="en-US" sz="1800" dirty="0"/>
              <a:t>: Popular programming languages</a:t>
            </a:r>
          </a:p>
          <a:p>
            <a:pPr lvl="1">
              <a:lnSpc>
                <a:spcPct val="100000"/>
              </a:lnSpc>
              <a:buFont typeface="Arial" panose="020B0604020202020204" pitchFamily="34" charset="0"/>
              <a:buChar char="•"/>
            </a:pPr>
            <a:r>
              <a:rPr lang="en-US" sz="1800" b="1" dirty="0"/>
              <a:t>Sub Point 2</a:t>
            </a:r>
            <a:r>
              <a:rPr lang="en-US" sz="1800" dirty="0"/>
              <a:t>: Job satisfaction and career aspirations</a:t>
            </a:r>
          </a:p>
          <a:p>
            <a:pPr lvl="1">
              <a:lnSpc>
                <a:spcPct val="100000"/>
              </a:lnSpc>
              <a:buFont typeface="Arial" panose="020B0604020202020204" pitchFamily="34" charset="0"/>
              <a:buChar char="•"/>
            </a:pPr>
            <a:r>
              <a:rPr lang="en-US" sz="1800" b="1" dirty="0"/>
              <a:t>Sub Point 3</a:t>
            </a:r>
            <a:r>
              <a:rPr lang="en-US" sz="1800" dirty="0"/>
              <a:t>: Employment trends</a:t>
            </a:r>
          </a:p>
          <a:p>
            <a:pPr>
              <a:lnSpc>
                <a:spcPct val="100000"/>
              </a:lnSpc>
            </a:pPr>
            <a:r>
              <a:rPr lang="en-US" sz="2400" b="1" dirty="0"/>
              <a:t>Point3</a:t>
            </a:r>
            <a:r>
              <a:rPr lang="en-US" sz="2400" dirty="0"/>
              <a:t>: Implications for developers and employers</a:t>
            </a:r>
          </a:p>
          <a:p>
            <a:pPr>
              <a:lnSpc>
                <a:spcPct val="100000"/>
              </a:lnSpc>
            </a:pPr>
            <a:r>
              <a:rPr lang="en-US" sz="2400" b="1" dirty="0"/>
              <a:t>Point4</a:t>
            </a:r>
            <a:r>
              <a:rPr lang="en-US" sz="2400" dirty="0"/>
              <a:t>: Future technology trends</a:t>
            </a:r>
          </a:p>
          <a:p>
            <a:pPr>
              <a:lnSpc>
                <a:spcPct val="100000"/>
              </a:lnSpc>
            </a:pPr>
            <a:r>
              <a:rPr lang="en-US" sz="2400" b="1" dirty="0"/>
              <a:t>Point5</a:t>
            </a:r>
            <a:r>
              <a:rPr lang="en-US" sz="2400" dirty="0"/>
              <a:t>: Demographic insights</a:t>
            </a:r>
            <a:endParaRPr lang="en-US" sz="3200" dirty="0"/>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a:t>You have recently joined a global IT and business consulting services firm as a Data Analyst, known for its IT solutions and experienced consultants. To stay competitive with evolving technologies, your organization frequently analyzes data to forecast future skill requirements.</a:t>
            </a:r>
          </a:p>
          <a:p>
            <a:r>
              <a:rPr lang="en-US" sz="1600" dirty="0"/>
              <a:t>As part of this initiative, your role involves collecting data from various sources and identifying trends for this year's report on emerging skills. Your first task is to gather information on the top programming skills in demand from job postings, training portals, and surveys.</a:t>
            </a:r>
          </a:p>
          <a:p>
            <a:r>
              <a:rPr lang="en-US" sz="1600" dirty="0"/>
              <a:t>After collecting the data, you will analyze it to identify insights and trends, such as the most sought-after programming languages, database skills, and popular Integrated Development Environments (IDEs). This involves scraping websites and accessing APIs to gather data in formats like .csv files, Excel sheets, and databases.</a:t>
            </a:r>
          </a:p>
          <a:p>
            <a:r>
              <a:rPr lang="en-US" sz="1600" dirty="0"/>
              <a:t>Once data collection is complete, you will use data wrangling techniques to prepare it for analysis. Then, apply statistical methods to uncover trends and insights. Finally, you will use IBM Cognos Analytics to create a dashboard and present your findings in a compelling presentation.</a:t>
            </a:r>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a:normAutofit/>
          </a:bodyPr>
          <a:lstStyle/>
          <a:p>
            <a:r>
              <a:rPr lang="en-US" sz="1600" dirty="0">
                <a:effectLst/>
                <a:latin typeface="Helvetica" pitchFamily="2" charset="0"/>
              </a:rPr>
              <a:t>Collect survey data &amp; explore its content</a:t>
            </a:r>
          </a:p>
          <a:p>
            <a:r>
              <a:rPr lang="en-US" sz="1600" dirty="0">
                <a:effectLst/>
                <a:latin typeface="Helvetica" pitchFamily="2" charset="0"/>
              </a:rPr>
              <a:t>Web Scraping</a:t>
            </a:r>
          </a:p>
          <a:p>
            <a:r>
              <a:rPr lang="en-US" sz="1600" dirty="0">
                <a:effectLst/>
                <a:latin typeface="Helvetica" pitchFamily="2" charset="0"/>
              </a:rPr>
              <a:t>APIs.</a:t>
            </a:r>
          </a:p>
          <a:p>
            <a:r>
              <a:rPr lang="en-US" sz="1600" dirty="0">
                <a:effectLst/>
                <a:latin typeface="Helvetica" pitchFamily="2" charset="0"/>
              </a:rPr>
              <a:t>Request library.</a:t>
            </a:r>
          </a:p>
          <a:p>
            <a:r>
              <a:rPr lang="en-US" sz="1600" dirty="0">
                <a:effectLst/>
                <a:latin typeface="Helvetica" pitchFamily="2" charset="0"/>
              </a:rPr>
              <a:t>Data Wrangling</a:t>
            </a:r>
          </a:p>
          <a:p>
            <a:r>
              <a:rPr lang="en-US" sz="1600" dirty="0">
                <a:effectLst/>
                <a:latin typeface="Helvetica" pitchFamily="2" charset="0"/>
              </a:rPr>
              <a:t>Exploratory data analysis</a:t>
            </a:r>
          </a:p>
          <a:p>
            <a:r>
              <a:rPr lang="en-US" sz="1600" dirty="0">
                <a:effectLst/>
                <a:latin typeface="Helvetica" pitchFamily="2" charset="0"/>
              </a:rPr>
              <a:t>Analyzing data distribution.</a:t>
            </a:r>
          </a:p>
          <a:p>
            <a:r>
              <a:rPr lang="en-US" sz="1600" dirty="0">
                <a:effectLst/>
                <a:latin typeface="Helvetica" pitchFamily="2" charset="0"/>
              </a:rPr>
              <a:t>Handling outliers.</a:t>
            </a:r>
          </a:p>
          <a:p>
            <a:r>
              <a:rPr lang="en-US" sz="1600" dirty="0">
                <a:effectLst/>
                <a:latin typeface="Helvetica" pitchFamily="2" charset="0"/>
              </a:rPr>
              <a:t>Correlations.</a:t>
            </a:r>
          </a:p>
          <a:p>
            <a:r>
              <a:rPr lang="en-US" sz="1600" dirty="0">
                <a:effectLst/>
                <a:latin typeface="Helvetica" pitchFamily="2" charset="0"/>
              </a:rPr>
              <a:t>Data Visualization</a:t>
            </a:r>
          </a:p>
          <a:p>
            <a:r>
              <a:rPr lang="en-US" sz="1600" dirty="0">
                <a:effectLst/>
                <a:latin typeface="Helvetica" pitchFamily="2" charset="0"/>
              </a:rPr>
              <a:t>Highlight distribution of data, relationships, the composition and comparison of data.</a:t>
            </a:r>
          </a:p>
          <a:p>
            <a:r>
              <a:rPr lang="en-US" sz="1600" dirty="0">
                <a:effectLst/>
                <a:latin typeface="Helvetica" pitchFamily="2" charset="0"/>
              </a:rPr>
              <a:t>Dashboards</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6" name="Picture 5" descr="A graph of a graph with numbers and a number&#10;&#10;Description automatically generated with medium confidence">
            <a:extLst>
              <a:ext uri="{FF2B5EF4-FFF2-40B4-BE49-F238E27FC236}">
                <a16:creationId xmlns:a16="http://schemas.microsoft.com/office/drawing/2014/main" id="{98056829-5938-75B0-CB34-5399948B49FE}"/>
              </a:ext>
            </a:extLst>
          </p:cNvPr>
          <p:cNvPicPr>
            <a:picLocks noChangeAspect="1"/>
          </p:cNvPicPr>
          <p:nvPr/>
        </p:nvPicPr>
        <p:blipFill>
          <a:blip r:embed="rId3"/>
          <a:stretch>
            <a:fillRect/>
          </a:stretch>
        </p:blipFill>
        <p:spPr>
          <a:xfrm>
            <a:off x="132435" y="2597715"/>
            <a:ext cx="5633376" cy="3113314"/>
          </a:xfrm>
          <a:prstGeom prst="rect">
            <a:avLst/>
          </a:prstGeom>
        </p:spPr>
      </p:pic>
      <p:pic>
        <p:nvPicPr>
          <p:cNvPr id="9" name="Picture 8" descr="A graph with colorful bars&#10;&#10;Description automatically generated">
            <a:extLst>
              <a:ext uri="{FF2B5EF4-FFF2-40B4-BE49-F238E27FC236}">
                <a16:creationId xmlns:a16="http://schemas.microsoft.com/office/drawing/2014/main" id="{423AC6B5-8152-C7D7-F830-AF44D97D1BA2}"/>
              </a:ext>
            </a:extLst>
          </p:cNvPr>
          <p:cNvPicPr>
            <a:picLocks noChangeAspect="1"/>
          </p:cNvPicPr>
          <p:nvPr/>
        </p:nvPicPr>
        <p:blipFill>
          <a:blip r:embed="rId4"/>
          <a:stretch>
            <a:fillRect/>
          </a:stretch>
        </p:blipFill>
        <p:spPr>
          <a:xfrm>
            <a:off x="5904658" y="2506660"/>
            <a:ext cx="6012801" cy="3295425"/>
          </a:xfrm>
          <a:prstGeom prst="rect">
            <a:avLst/>
          </a:prstGeom>
        </p:spPr>
      </p:pic>
      <p:sp>
        <p:nvSpPr>
          <p:cNvPr id="11" name="TextBox 10">
            <a:extLst>
              <a:ext uri="{FF2B5EF4-FFF2-40B4-BE49-F238E27FC236}">
                <a16:creationId xmlns:a16="http://schemas.microsoft.com/office/drawing/2014/main" id="{63289231-8693-2676-64A7-CC394B893103}"/>
              </a:ext>
            </a:extLst>
          </p:cNvPr>
          <p:cNvSpPr txBox="1"/>
          <p:nvPr/>
        </p:nvSpPr>
        <p:spPr>
          <a:xfrm>
            <a:off x="5904658" y="2506660"/>
            <a:ext cx="5449142" cy="307777"/>
          </a:xfrm>
          <a:prstGeom prst="rect">
            <a:avLst/>
          </a:prstGeom>
          <a:solidFill>
            <a:schemeClr val="bg1"/>
          </a:solidFill>
        </p:spPr>
        <p:txBody>
          <a:bodyPr wrap="square" rtlCol="0">
            <a:spAutoFit/>
          </a:bodyPr>
          <a:lstStyle/>
          <a:p>
            <a:r>
              <a:rPr lang="en-US" sz="1400" dirty="0"/>
              <a:t>Top 10 Languages Desired Next Year</a:t>
            </a:r>
            <a:endParaRPr lang="en-AE" sz="1400" dirty="0"/>
          </a:p>
        </p:txBody>
      </p:sp>
    </p:spTree>
    <p:extLst>
      <p:ext uri="{BB962C8B-B14F-4D97-AF65-F5344CB8AC3E}">
        <p14:creationId xmlns:p14="http://schemas.microsoft.com/office/powerpoint/2010/main" val="19572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491343"/>
            <a:ext cx="5181600" cy="4685620"/>
          </a:xfrm>
        </p:spPr>
        <p:txBody>
          <a:bodyPr>
            <a:normAutofit fontScale="85000" lnSpcReduction="20000"/>
          </a:bodyPr>
          <a:lstStyle/>
          <a:p>
            <a:pPr marL="0" indent="0">
              <a:buNone/>
            </a:pPr>
            <a:r>
              <a:rPr lang="en-US" dirty="0"/>
              <a:t>Findings</a:t>
            </a:r>
          </a:p>
          <a:p>
            <a:pPr marL="0" indent="0">
              <a:buNone/>
            </a:pPr>
            <a:endParaRPr lang="en-US" dirty="0"/>
          </a:p>
          <a:p>
            <a:r>
              <a:rPr lang="en-US" b="1" dirty="0">
                <a:highlight>
                  <a:srgbClr val="FFFF00"/>
                </a:highlight>
              </a:rPr>
              <a:t>Current Language Usage</a:t>
            </a:r>
            <a:r>
              <a:rPr lang="en-US" dirty="0">
                <a:highlight>
                  <a:srgbClr val="FFFF00"/>
                </a:highlight>
              </a:rPr>
              <a:t>:</a:t>
            </a:r>
          </a:p>
          <a:p>
            <a:pPr>
              <a:buFont typeface="Arial" panose="020B0604020202020204" pitchFamily="34" charset="0"/>
              <a:buChar char="•"/>
            </a:pPr>
            <a:r>
              <a:rPr lang="en-US" b="1" dirty="0"/>
              <a:t>JavaScript</a:t>
            </a:r>
            <a:r>
              <a:rPr lang="en-US" dirty="0"/>
              <a:t> is the most widely used language, followed by </a:t>
            </a:r>
            <a:r>
              <a:rPr lang="en-US" b="1" dirty="0"/>
              <a:t>HTML/CSS</a:t>
            </a:r>
            <a:r>
              <a:rPr lang="en-US" dirty="0"/>
              <a:t> and </a:t>
            </a:r>
            <a:r>
              <a:rPr lang="en-US" b="1" dirty="0"/>
              <a:t>SQL</a:t>
            </a:r>
            <a:r>
              <a:rPr lang="en-US" dirty="0"/>
              <a:t>.</a:t>
            </a:r>
          </a:p>
          <a:p>
            <a:pPr>
              <a:buFont typeface="Arial" panose="020B0604020202020204" pitchFamily="34" charset="0"/>
              <a:buChar char="•"/>
            </a:pPr>
            <a:r>
              <a:rPr lang="en-US" b="1" dirty="0"/>
              <a:t>Python</a:t>
            </a:r>
            <a:r>
              <a:rPr lang="en-US" dirty="0"/>
              <a:t> and </a:t>
            </a:r>
            <a:r>
              <a:rPr lang="en-US" b="1" dirty="0"/>
              <a:t>Java</a:t>
            </a:r>
            <a:r>
              <a:rPr lang="en-US" dirty="0"/>
              <a:t> are also highly popular.</a:t>
            </a:r>
          </a:p>
          <a:p>
            <a:r>
              <a:rPr lang="en-US" b="1" dirty="0">
                <a:highlight>
                  <a:srgbClr val="FFFF00"/>
                </a:highlight>
              </a:rPr>
              <a:t>Future Language Trends</a:t>
            </a:r>
            <a:r>
              <a:rPr lang="en-US" dirty="0">
                <a:highlight>
                  <a:srgbClr val="FFFF00"/>
                </a:highlight>
              </a:rPr>
              <a:t>:</a:t>
            </a:r>
          </a:p>
          <a:p>
            <a:pPr>
              <a:buFont typeface="Arial" panose="020B0604020202020204" pitchFamily="34" charset="0"/>
              <a:buChar char="•"/>
            </a:pPr>
            <a:r>
              <a:rPr lang="en-US" b="1" dirty="0"/>
              <a:t>HTML/CSS</a:t>
            </a:r>
            <a:r>
              <a:rPr lang="en-US" dirty="0"/>
              <a:t> and </a:t>
            </a:r>
            <a:r>
              <a:rPr lang="en-US" b="1" dirty="0"/>
              <a:t>JavaScript</a:t>
            </a:r>
            <a:r>
              <a:rPr lang="en-US" dirty="0"/>
              <a:t> are the top languages respondents wish to learn next year.</a:t>
            </a:r>
          </a:p>
          <a:p>
            <a:pPr>
              <a:buFont typeface="Arial" panose="020B0604020202020204" pitchFamily="34" charset="0"/>
              <a:buChar char="•"/>
            </a:pPr>
            <a:r>
              <a:rPr lang="en-US" b="1" dirty="0"/>
              <a:t>Python</a:t>
            </a:r>
            <a:r>
              <a:rPr lang="en-US" dirty="0"/>
              <a:t> remains highly desired, indicating its growing popularity.</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491343"/>
            <a:ext cx="5181600" cy="4685620"/>
          </a:xfrm>
        </p:spPr>
        <p:txBody>
          <a:bodyPr>
            <a:normAutofit fontScale="85000" lnSpcReduction="20000"/>
          </a:bodyPr>
          <a:lstStyle/>
          <a:p>
            <a:pPr marL="0" indent="0">
              <a:buNone/>
            </a:pPr>
            <a:r>
              <a:rPr lang="en-US" dirty="0"/>
              <a:t>Implications</a:t>
            </a:r>
          </a:p>
          <a:p>
            <a:pPr marL="0" indent="0">
              <a:buNone/>
            </a:pPr>
            <a:endParaRPr lang="en-US" dirty="0"/>
          </a:p>
          <a:p>
            <a:pPr>
              <a:buFont typeface="+mj-lt"/>
              <a:buAutoNum type="arabicPeriod"/>
            </a:pPr>
            <a:r>
              <a:rPr lang="en-US" b="1" dirty="0">
                <a:highlight>
                  <a:srgbClr val="FFFF00"/>
                </a:highlight>
              </a:rPr>
              <a:t>For Developers</a:t>
            </a:r>
            <a:r>
              <a:rPr lang="en-US" dirty="0">
                <a:highlight>
                  <a:srgbClr val="FFFF00"/>
                </a:highlight>
              </a:rPr>
              <a:t>:</a:t>
            </a:r>
          </a:p>
          <a:p>
            <a:pPr marL="742950" lvl="1" indent="-285750">
              <a:buFont typeface="+mj-lt"/>
              <a:buAutoNum type="arabicPeriod"/>
            </a:pPr>
            <a:r>
              <a:rPr lang="en-US" dirty="0"/>
              <a:t>Focus on improving skills in </a:t>
            </a:r>
            <a:r>
              <a:rPr lang="en-US" b="1" dirty="0"/>
              <a:t>JavaScript</a:t>
            </a:r>
            <a:r>
              <a:rPr lang="en-US" dirty="0"/>
              <a:t>, </a:t>
            </a:r>
            <a:r>
              <a:rPr lang="en-US" b="1" dirty="0"/>
              <a:t>HTML/CSS</a:t>
            </a:r>
            <a:r>
              <a:rPr lang="en-US" dirty="0"/>
              <a:t>, and </a:t>
            </a:r>
            <a:r>
              <a:rPr lang="en-US" b="1" dirty="0"/>
              <a:t>SQL</a:t>
            </a:r>
            <a:r>
              <a:rPr lang="en-US" dirty="0"/>
              <a:t>.</a:t>
            </a:r>
          </a:p>
          <a:p>
            <a:pPr marL="742950" lvl="1" indent="-285750">
              <a:buFont typeface="+mj-lt"/>
              <a:buAutoNum type="arabicPeriod"/>
            </a:pPr>
            <a:r>
              <a:rPr lang="en-US" dirty="0"/>
              <a:t>Invest time in learning </a:t>
            </a:r>
            <a:r>
              <a:rPr lang="en-US" b="1" dirty="0"/>
              <a:t>Python</a:t>
            </a:r>
            <a:r>
              <a:rPr lang="en-US" dirty="0"/>
              <a:t> and </a:t>
            </a:r>
            <a:r>
              <a:rPr lang="en-US" b="1" dirty="0"/>
              <a:t>Go</a:t>
            </a:r>
            <a:r>
              <a:rPr lang="en-US" dirty="0"/>
              <a:t> for future relevance.</a:t>
            </a:r>
          </a:p>
          <a:p>
            <a:pPr>
              <a:buFont typeface="+mj-lt"/>
              <a:buAutoNum type="arabicPeriod"/>
            </a:pPr>
            <a:r>
              <a:rPr lang="en-US" b="1" dirty="0"/>
              <a:t>For Employers</a:t>
            </a:r>
            <a:r>
              <a:rPr lang="en-US" dirty="0"/>
              <a:t>:</a:t>
            </a:r>
          </a:p>
          <a:p>
            <a:pPr marL="742950" lvl="1" indent="-285750">
              <a:buFont typeface="+mj-lt"/>
              <a:buAutoNum type="arabicPeriod"/>
            </a:pPr>
            <a:r>
              <a:rPr lang="en-US" dirty="0"/>
              <a:t>Offer training programs for </a:t>
            </a:r>
            <a:r>
              <a:rPr lang="en-US" b="1" dirty="0"/>
              <a:t>JavaScript</a:t>
            </a:r>
            <a:r>
              <a:rPr lang="en-US" dirty="0"/>
              <a:t>, </a:t>
            </a:r>
            <a:r>
              <a:rPr lang="en-US" b="1" dirty="0"/>
              <a:t>HTML/CSS</a:t>
            </a:r>
            <a:r>
              <a:rPr lang="en-US" dirty="0"/>
              <a:t>, and </a:t>
            </a:r>
            <a:r>
              <a:rPr lang="en-US" b="1" dirty="0"/>
              <a:t>Python</a:t>
            </a:r>
            <a:r>
              <a:rPr lang="en-US" dirty="0"/>
              <a:t>.</a:t>
            </a:r>
          </a:p>
          <a:p>
            <a:pPr marL="742950" lvl="1" indent="-285750">
              <a:buFont typeface="+mj-lt"/>
              <a:buAutoNum type="arabicPeriod"/>
            </a:pPr>
            <a:r>
              <a:rPr lang="en-US" dirty="0"/>
              <a:t>Prioritize hiring developers skilled in these languages.</a:t>
            </a:r>
          </a:p>
          <a:p>
            <a:pPr>
              <a:buFont typeface="+mj-lt"/>
              <a:buAutoNum type="arabicPeriod"/>
            </a:pPr>
            <a:r>
              <a:rPr lang="en-US" b="1" dirty="0">
                <a:highlight>
                  <a:srgbClr val="FFFF00"/>
                </a:highlight>
              </a:rPr>
              <a:t>For Educators</a:t>
            </a:r>
            <a:r>
              <a:rPr lang="en-US" dirty="0">
                <a:highlight>
                  <a:srgbClr val="FFFF00"/>
                </a:highlight>
              </a:rPr>
              <a:t>:</a:t>
            </a:r>
          </a:p>
          <a:p>
            <a:pPr marL="742950" lvl="1" indent="-285750">
              <a:buFont typeface="+mj-lt"/>
              <a:buAutoNum type="arabicPeriod"/>
            </a:pPr>
            <a:r>
              <a:rPr lang="en-US" dirty="0"/>
              <a:t>Develop curriculum and certifications emphasizing </a:t>
            </a:r>
            <a:r>
              <a:rPr lang="en-US" b="1" dirty="0"/>
              <a:t>JavaScript</a:t>
            </a:r>
            <a:r>
              <a:rPr lang="en-US" dirty="0"/>
              <a:t>, </a:t>
            </a:r>
            <a:r>
              <a:rPr lang="en-US" b="1" dirty="0"/>
              <a:t>HTML/CSS</a:t>
            </a:r>
            <a:r>
              <a:rPr lang="en-US" dirty="0"/>
              <a:t>, and </a:t>
            </a:r>
            <a:r>
              <a:rPr lang="en-US" b="1" dirty="0"/>
              <a:t>Python</a:t>
            </a:r>
            <a:r>
              <a:rPr lang="en-US" dirty="0"/>
              <a:t>.</a:t>
            </a:r>
          </a:p>
        </p:txBody>
      </p:sp>
    </p:spTree>
    <p:extLst>
      <p:ext uri="{BB962C8B-B14F-4D97-AF65-F5344CB8AC3E}">
        <p14:creationId xmlns:p14="http://schemas.microsoft.com/office/powerpoint/2010/main" val="54556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a:lstStyle/>
          <a:p>
            <a:r>
              <a:rPr lang="en-US" dirty="0"/>
              <a:t>DATABASE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pic>
        <p:nvPicPr>
          <p:cNvPr id="6" name="Picture 5" descr="A graph of different colored squares&#10;&#10;Description automatically generated">
            <a:extLst>
              <a:ext uri="{FF2B5EF4-FFF2-40B4-BE49-F238E27FC236}">
                <a16:creationId xmlns:a16="http://schemas.microsoft.com/office/drawing/2014/main" id="{6F74D9CB-43D5-F614-7716-78441BAB42A2}"/>
              </a:ext>
            </a:extLst>
          </p:cNvPr>
          <p:cNvPicPr>
            <a:picLocks noChangeAspect="1"/>
          </p:cNvPicPr>
          <p:nvPr/>
        </p:nvPicPr>
        <p:blipFill>
          <a:blip r:embed="rId2"/>
          <a:stretch>
            <a:fillRect/>
          </a:stretch>
        </p:blipFill>
        <p:spPr>
          <a:xfrm>
            <a:off x="148201" y="2563049"/>
            <a:ext cx="5519057" cy="3041724"/>
          </a:xfrm>
          <a:prstGeom prst="rect">
            <a:avLst/>
          </a:prstGeom>
        </p:spPr>
      </p:pic>
      <p:pic>
        <p:nvPicPr>
          <p:cNvPr id="9" name="Picture 8" descr="A graph of data with different colored squares&#10;&#10;Description automatically generated with medium confidence">
            <a:extLst>
              <a:ext uri="{FF2B5EF4-FFF2-40B4-BE49-F238E27FC236}">
                <a16:creationId xmlns:a16="http://schemas.microsoft.com/office/drawing/2014/main" id="{CF949DCA-7772-687E-04D2-89EA9B42F21B}"/>
              </a:ext>
            </a:extLst>
          </p:cNvPr>
          <p:cNvPicPr>
            <a:picLocks noChangeAspect="1"/>
          </p:cNvPicPr>
          <p:nvPr/>
        </p:nvPicPr>
        <p:blipFill>
          <a:blip r:embed="rId3"/>
          <a:stretch>
            <a:fillRect/>
          </a:stretch>
        </p:blipFill>
        <p:spPr>
          <a:xfrm>
            <a:off x="6172200" y="2563049"/>
            <a:ext cx="5528468" cy="3041724"/>
          </a:xfrm>
          <a:prstGeom prst="rect">
            <a:avLst/>
          </a:prstGeom>
        </p:spPr>
      </p:pic>
    </p:spTree>
    <p:extLst>
      <p:ext uri="{BB962C8B-B14F-4D97-AF65-F5344CB8AC3E}">
        <p14:creationId xmlns:p14="http://schemas.microsoft.com/office/powerpoint/2010/main" val="1074638838"/>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735</TotalTime>
  <Words>991</Words>
  <Application>Microsoft Macintosh PowerPoint</Application>
  <PresentationFormat>Widescreen</PresentationFormat>
  <Paragraphs>124</Paragraphs>
  <Slides>25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Courier</vt:lpstr>
      <vt:lpstr>Helv</vt:lpstr>
      <vt:lpstr>Helvetica</vt:lpstr>
      <vt:lpstr>IBM Plex Mono SemiBold</vt:lpstr>
      <vt:lpstr>IBM Plex Mono Text</vt:lpstr>
      <vt:lpstr>SLIDE_TEMPLATE_skill_network</vt:lpstr>
      <vt:lpstr>   STACK OVERFLOW DEVELOPER SURVEY 2019</vt:lpstr>
      <vt:lpstr>OUTLINE</vt:lpstr>
      <vt:lpstr>EXECUTIVE SUMMARY</vt:lpstr>
      <vt:lpstr>INTRODUCTION</vt:lpstr>
      <vt:lpstr>METHODOLOGY</vt:lpstr>
      <vt:lpstr>RESULTS</vt:lpstr>
      <vt:lpstr>PROGRAMMING LANGUAGE TRENDS</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DISCUSSION</vt:lpstr>
      <vt:lpstr>OVERALL FINDINGS &amp; IMPLICATIONS</vt:lpstr>
      <vt:lpstr>OVERALL FINDINGS &amp; IMPLICATIONS</vt:lpstr>
      <vt:lpstr>OVERALL FINDINGS &amp; IMPLICATIONS</vt:lpstr>
      <vt:lpstr>OVERALL FINDINGS &amp; IMPLICATIONS</vt:lpstr>
      <vt:lpstr>OVERALL FINDINGS &amp; IMPLICATIONS</vt:lpstr>
      <vt:lpstr>OVERALL FINDINGS &amp; IMPLICATIONS</vt:lpstr>
      <vt:lpstr>CONCLUSION</vt:lpstr>
      <vt:lpstr>APPENDIX</vt:lpstr>
      <vt:lpstr> JOB POSTINGS</vt:lpstr>
      <vt:lpstr>POPULAR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walid Alakk</cp:lastModifiedBy>
  <cp:revision>24</cp:revision>
  <dcterms:created xsi:type="dcterms:W3CDTF">2020-10-28T18:29:43Z</dcterms:created>
  <dcterms:modified xsi:type="dcterms:W3CDTF">2024-07-17T19:32:09Z</dcterms:modified>
</cp:coreProperties>
</file>